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1" r:id="rId7"/>
    <p:sldId id="273" r:id="rId8"/>
    <p:sldId id="264" r:id="rId9"/>
    <p:sldId id="274" r:id="rId10"/>
    <p:sldId id="260" r:id="rId11"/>
    <p:sldId id="266" r:id="rId12"/>
    <p:sldId id="275" r:id="rId13"/>
    <p:sldId id="267" r:id="rId14"/>
    <p:sldId id="276" r:id="rId15"/>
    <p:sldId id="263" r:id="rId16"/>
    <p:sldId id="265" r:id="rId17"/>
    <p:sldId id="277" r:id="rId18"/>
    <p:sldId id="270" r:id="rId19"/>
    <p:sldId id="278" r:id="rId20"/>
    <p:sldId id="268" r:id="rId21"/>
  </p:sldIdLst>
  <p:sldSz cx="18288000" cy="10287000"/>
  <p:notesSz cx="6858000" cy="9144000"/>
  <p:embeddedFontLst>
    <p:embeddedFont>
      <p:font typeface="Anton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Questrial" panose="020B0604020202020204" charset="0"/>
      <p:regular r:id="rId27"/>
    </p:embeddedFont>
    <p:embeddedFont>
      <p:font typeface="TT Chocolates Bold" panose="020B0604020202020204" charset="0"/>
      <p:regular r:id="rId28"/>
    </p:embeddedFont>
    <p:embeddedFont>
      <p:font typeface="TT Chocolates Bold Italics" panose="020B0604020202020204" charset="0"/>
      <p:regular r:id="rId29"/>
    </p:embeddedFont>
    <p:embeddedFont>
      <p:font typeface="TT Chocolates Ultra-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83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42456" y="1028700"/>
            <a:ext cx="379490" cy="379490"/>
          </a:xfrm>
          <a:custGeom>
            <a:avLst/>
            <a:gdLst/>
            <a:ahLst/>
            <a:cxnLst/>
            <a:rect l="l" t="t" r="r" b="b"/>
            <a:pathLst>
              <a:path w="379490" h="379490">
                <a:moveTo>
                  <a:pt x="0" y="0"/>
                </a:moveTo>
                <a:lnTo>
                  <a:pt x="379491" y="0"/>
                </a:lnTo>
                <a:lnTo>
                  <a:pt x="379491" y="379490"/>
                </a:lnTo>
                <a:lnTo>
                  <a:pt x="0" y="379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867787" y="-1775450"/>
            <a:ext cx="9075579" cy="12365054"/>
          </a:xfrm>
          <a:custGeom>
            <a:avLst/>
            <a:gdLst/>
            <a:ahLst/>
            <a:cxnLst/>
            <a:rect l="l" t="t" r="r" b="b"/>
            <a:pathLst>
              <a:path w="9075579" h="12365054">
                <a:moveTo>
                  <a:pt x="0" y="0"/>
                </a:moveTo>
                <a:lnTo>
                  <a:pt x="9075579" y="0"/>
                </a:lnTo>
                <a:lnTo>
                  <a:pt x="9075579" y="12365054"/>
                </a:lnTo>
                <a:lnTo>
                  <a:pt x="0" y="123650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269435"/>
            <a:ext cx="10102369" cy="2284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376"/>
              </a:lnSpc>
            </a:pPr>
            <a:r>
              <a:rPr lang="en-US" sz="12800" spc="202" dirty="0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Stroke Data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8696935"/>
            <a:ext cx="3219286" cy="561365"/>
            <a:chOff x="0" y="0"/>
            <a:chExt cx="847878" cy="14784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7878" cy="147849"/>
            </a:xfrm>
            <a:custGeom>
              <a:avLst/>
              <a:gdLst/>
              <a:ahLst/>
              <a:cxnLst/>
              <a:rect l="l" t="t" r="r" b="b"/>
              <a:pathLst>
                <a:path w="847878" h="147849">
                  <a:moveTo>
                    <a:pt x="0" y="0"/>
                  </a:moveTo>
                  <a:lnTo>
                    <a:pt x="847878" y="0"/>
                  </a:lnTo>
                  <a:lnTo>
                    <a:pt x="847878" y="147849"/>
                  </a:lnTo>
                  <a:lnTo>
                    <a:pt x="0" y="14784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847878" cy="147849"/>
            </a:xfrm>
            <a:prstGeom prst="rect">
              <a:avLst/>
            </a:prstGeom>
          </p:spPr>
          <p:txBody>
            <a:bodyPr lIns="165100" tIns="165100" rIns="165100" bIns="165100" rtlCol="0" anchor="ctr"/>
            <a:lstStyle/>
            <a:p>
              <a:pPr algn="ctr">
                <a:lnSpc>
                  <a:spcPts val="1887"/>
                </a:lnSpc>
              </a:pPr>
              <a:r>
                <a:rPr lang="en-US" sz="1599" b="1" dirty="0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Presented by Nam Ha Quang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52763" y="1058855"/>
            <a:ext cx="4789171" cy="33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5"/>
              </a:lnSpc>
            </a:pPr>
            <a:r>
              <a:rPr lang="en-US" sz="2199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Swiss coding academy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18386" y="3108716"/>
            <a:ext cx="8972201" cy="944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41"/>
              </a:lnSpc>
            </a:pPr>
            <a:r>
              <a:rPr lang="en-US" sz="70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Final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506933" y="1066950"/>
            <a:ext cx="2752367" cy="33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5"/>
              </a:lnSpc>
            </a:pPr>
            <a:r>
              <a:rPr lang="en-US" sz="2199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OCTOBER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" y="0"/>
            <a:ext cx="2362200" cy="15331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09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3115704F-13BC-42D6-9A51-C9EED2FC0D79}"/>
              </a:ext>
            </a:extLst>
          </p:cNvPr>
          <p:cNvSpPr txBox="1"/>
          <p:nvPr/>
        </p:nvSpPr>
        <p:spPr>
          <a:xfrm>
            <a:off x="14401800" y="2247900"/>
            <a:ext cx="3276600" cy="3380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Most of elder men have distributed in Diabetes, Overweight, Urban and smoking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131 old stroke patients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B076AB-FDE9-4C3D-AF4F-B9B26FC4F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095500"/>
            <a:ext cx="12382077" cy="7010400"/>
          </a:xfrm>
          <a:prstGeom prst="rect">
            <a:avLst/>
          </a:prstGeom>
        </p:spPr>
      </p:pic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2B8786B3-2F90-4CC0-A3C8-3F1DDB59732B}"/>
              </a:ext>
            </a:extLst>
          </p:cNvPr>
          <p:cNvSpPr/>
          <p:nvPr/>
        </p:nvSpPr>
        <p:spPr>
          <a:xfrm>
            <a:off x="13944600" y="7734300"/>
            <a:ext cx="4038600" cy="129540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Hypertension and heart disease may not affect to stroke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46942"/>
            <a:ext cx="11437440" cy="11180883"/>
            <a:chOff x="0" y="0"/>
            <a:chExt cx="2972192" cy="2944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72192" cy="2944759"/>
            </a:xfrm>
            <a:custGeom>
              <a:avLst/>
              <a:gdLst/>
              <a:ahLst/>
              <a:cxnLst/>
              <a:rect l="l" t="t" r="r" b="b"/>
              <a:pathLst>
                <a:path w="2972192" h="2944759">
                  <a:moveTo>
                    <a:pt x="0" y="0"/>
                  </a:moveTo>
                  <a:lnTo>
                    <a:pt x="2972192" y="0"/>
                  </a:lnTo>
                  <a:lnTo>
                    <a:pt x="2972192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72192" cy="29923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449275" y="4305300"/>
            <a:ext cx="6850561" cy="4547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Overweight BMI contains 42.57% of stroke male patents.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While in Total number of individuals in the database, Overweight BMI represent nearly 47%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Among all patients, those without hypertension and heart disease have the highest proportion of overweight individuals based on their BMI	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2398" y="2064675"/>
            <a:ext cx="9236902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353800" y="3625055"/>
            <a:ext cx="12149584" cy="182510"/>
            <a:chOff x="0" y="0"/>
            <a:chExt cx="3199890" cy="480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17FC4145-A687-4696-9507-607944021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625055"/>
            <a:ext cx="11449274" cy="66619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46942"/>
            <a:ext cx="11437440" cy="11180883"/>
            <a:chOff x="0" y="0"/>
            <a:chExt cx="2972192" cy="2944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72192" cy="2944759"/>
            </a:xfrm>
            <a:custGeom>
              <a:avLst/>
              <a:gdLst/>
              <a:ahLst/>
              <a:cxnLst/>
              <a:rect l="l" t="t" r="r" b="b"/>
              <a:pathLst>
                <a:path w="2972192" h="2944759">
                  <a:moveTo>
                    <a:pt x="0" y="0"/>
                  </a:moveTo>
                  <a:lnTo>
                    <a:pt x="2972192" y="0"/>
                  </a:lnTo>
                  <a:lnTo>
                    <a:pt x="2972192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72192" cy="29923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452976" y="5547821"/>
            <a:ext cx="6850561" cy="28164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Difference from age, The highest BMI is Obese have the highest in Rural residence. 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Smoking and Diabetes have the highest Obese patients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86 Obese patients have stroke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18989" y="2200241"/>
            <a:ext cx="9236902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353800" y="3625055"/>
            <a:ext cx="12149584" cy="182510"/>
            <a:chOff x="0" y="0"/>
            <a:chExt cx="3199890" cy="480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E5BB665-F9AC-4B77-AA19-8D850E993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8" y="3625055"/>
            <a:ext cx="11407255" cy="666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70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82400" y="3181350"/>
            <a:ext cx="4687095" cy="1398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65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896100"/>
            <a:ext cx="9982200" cy="936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Diabetes contains 41.09% of stroke male patients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While Diabetes make up  47.67% in total number in database</a:t>
            </a:r>
          </a:p>
        </p:txBody>
      </p:sp>
      <p:sp>
        <p:nvSpPr>
          <p:cNvPr id="5" name="Freeform 5"/>
          <p:cNvSpPr/>
          <p:nvPr/>
        </p:nvSpPr>
        <p:spPr>
          <a:xfrm rot="5316682">
            <a:off x="12004357" y="1399656"/>
            <a:ext cx="13033344" cy="6705379"/>
          </a:xfrm>
          <a:custGeom>
            <a:avLst/>
            <a:gdLst/>
            <a:ahLst/>
            <a:cxnLst/>
            <a:rect l="l" t="t" r="r" b="b"/>
            <a:pathLst>
              <a:path w="13033344" h="6705379">
                <a:moveTo>
                  <a:pt x="0" y="0"/>
                </a:moveTo>
                <a:lnTo>
                  <a:pt x="13033344" y="0"/>
                </a:lnTo>
                <a:lnTo>
                  <a:pt x="13033344" y="6705379"/>
                </a:lnTo>
                <a:lnTo>
                  <a:pt x="0" y="6705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CA80D9-B708-40BB-A5E1-C20DE8D46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514925" cy="65252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82400" y="3181350"/>
            <a:ext cx="4687095" cy="1398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65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896100"/>
            <a:ext cx="9982200" cy="2398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Like other categories like old or obese, diabetes have the most distributions in smoke group, glucose and age. 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Only in Residence, Obese patients have same numbers in Rural and Urban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83 stroke patients have Diabetes</a:t>
            </a:r>
          </a:p>
        </p:txBody>
      </p:sp>
      <p:sp>
        <p:nvSpPr>
          <p:cNvPr id="5" name="Freeform 5"/>
          <p:cNvSpPr/>
          <p:nvPr/>
        </p:nvSpPr>
        <p:spPr>
          <a:xfrm rot="5316682">
            <a:off x="12004357" y="1399656"/>
            <a:ext cx="13033344" cy="6705379"/>
          </a:xfrm>
          <a:custGeom>
            <a:avLst/>
            <a:gdLst/>
            <a:ahLst/>
            <a:cxnLst/>
            <a:rect l="l" t="t" r="r" b="b"/>
            <a:pathLst>
              <a:path w="13033344" h="6705379">
                <a:moveTo>
                  <a:pt x="0" y="0"/>
                </a:moveTo>
                <a:lnTo>
                  <a:pt x="13033344" y="0"/>
                </a:lnTo>
                <a:lnTo>
                  <a:pt x="13033344" y="6705379"/>
                </a:lnTo>
                <a:lnTo>
                  <a:pt x="0" y="6705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5BCE81-84F6-404A-A013-254362520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0"/>
            <a:ext cx="1137539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0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192CD2-2F08-45FD-89C8-CC7C760E2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" y="0"/>
            <a:ext cx="18304379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3"/>
          <p:cNvGrpSpPr/>
          <p:nvPr/>
        </p:nvGrpSpPr>
        <p:grpSpPr>
          <a:xfrm>
            <a:off x="8839200" y="121920"/>
            <a:ext cx="7056825" cy="1219200"/>
            <a:chOff x="0" y="0"/>
            <a:chExt cx="2843047" cy="7984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3047" cy="798453"/>
            </a:xfrm>
            <a:custGeom>
              <a:avLst/>
              <a:gdLst/>
              <a:ahLst/>
              <a:cxnLst/>
              <a:rect l="l" t="t" r="r" b="b"/>
              <a:pathLst>
                <a:path w="2843047" h="798453">
                  <a:moveTo>
                    <a:pt x="0" y="0"/>
                  </a:moveTo>
                  <a:lnTo>
                    <a:pt x="2843047" y="0"/>
                  </a:lnTo>
                  <a:lnTo>
                    <a:pt x="2843047" y="798453"/>
                  </a:lnTo>
                  <a:lnTo>
                    <a:pt x="0" y="798453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43047" cy="817503"/>
            </a:xfrm>
            <a:prstGeom prst="rect">
              <a:avLst/>
            </a:prstGeom>
          </p:spPr>
          <p:txBody>
            <a:bodyPr lIns="34560" tIns="34560" rIns="34560" bIns="34560" rtlCol="0" anchor="ctr"/>
            <a:lstStyle/>
            <a:p>
              <a:pPr algn="ctr">
                <a:lnSpc>
                  <a:spcPts val="1161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144000" y="210619"/>
            <a:ext cx="6705600" cy="1012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99"/>
              </a:lnSpc>
              <a:spcBef>
                <a:spcPct val="0"/>
              </a:spcBef>
            </a:pP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correlation of database show that more patients have hypertension, heart disease, </a:t>
            </a:r>
            <a:r>
              <a:rPr lang="en-US" sz="1928" b="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avg_glucose</a:t>
            </a: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</a:t>
            </a:r>
            <a:r>
              <a:rPr lang="en-US" sz="1928" b="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and grow up day by day will lead to be stroke 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525000" y="1866900"/>
            <a:ext cx="8308079" cy="3418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Initial database, the p-value of </a:t>
            </a:r>
            <a:r>
              <a:rPr lang="en-US" sz="32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and gender male is over than 0.05 =&gt; Need to eliminate.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R-Square is very weak and the model explains a very small proportion of the variance in the dependent variable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781800" y="-190500"/>
            <a:ext cx="11141945" cy="1565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60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Regression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A621B4-FB09-48BF-BDE6-8A311DD5C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9229922" cy="7429499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 rot="-1968593">
            <a:off x="1752519" y="6959341"/>
            <a:ext cx="4694922" cy="5600788"/>
          </a:xfrm>
          <a:custGeom>
            <a:avLst/>
            <a:gdLst/>
            <a:ahLst/>
            <a:cxnLst/>
            <a:rect l="l" t="t" r="r" b="b"/>
            <a:pathLst>
              <a:path w="4694922" h="5600788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525000" y="1866900"/>
            <a:ext cx="8308079" cy="4547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formula of stroke: 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 = -0.0529 + 0.0025*age + 0.0445*hypertension + 0.0559*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heart_disease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+0.0003*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avg_glucose_level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- 0.0290*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non_smoke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- 0.0239*smoking - 0.0272*Rural - 0.0255*Urban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R-Square is very weak and the model explains a very small proportion of the variance in the dependent variable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781800" y="-190500"/>
            <a:ext cx="11141945" cy="1565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60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Regression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E6E6F4-6835-4717-90CA-69B0C4E4D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" y="0"/>
            <a:ext cx="9270341" cy="6819900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 rot="-1968593">
            <a:off x="1752519" y="6959341"/>
            <a:ext cx="4694922" cy="5600788"/>
          </a:xfrm>
          <a:custGeom>
            <a:avLst/>
            <a:gdLst/>
            <a:ahLst/>
            <a:cxnLst/>
            <a:rect l="l" t="t" r="r" b="b"/>
            <a:pathLst>
              <a:path w="4694922" h="5600788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857595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582061" y="-1028700"/>
            <a:ext cx="8105541" cy="11043424"/>
          </a:xfrm>
          <a:custGeom>
            <a:avLst/>
            <a:gdLst/>
            <a:ahLst/>
            <a:cxnLst/>
            <a:rect l="l" t="t" r="r" b="b"/>
            <a:pathLst>
              <a:path w="8105541" h="11043424">
                <a:moveTo>
                  <a:pt x="8105541" y="0"/>
                </a:moveTo>
                <a:lnTo>
                  <a:pt x="0" y="0"/>
                </a:lnTo>
                <a:lnTo>
                  <a:pt x="0" y="11043424"/>
                </a:lnTo>
                <a:lnTo>
                  <a:pt x="8105541" y="11043424"/>
                </a:lnTo>
                <a:lnTo>
                  <a:pt x="810554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89012" y="4493012"/>
            <a:ext cx="7416928" cy="3276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75"/>
              </a:lnSpc>
            </a:pPr>
            <a:r>
              <a:rPr lang="en-US" sz="12675" spc="139" dirty="0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Imbalance database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8E3E58D-FA9A-4F7E-8AD5-885C21E7E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865" y="226027"/>
            <a:ext cx="7859222" cy="32389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-1378915" y="-6271"/>
            <a:ext cx="21045830" cy="2443182"/>
            <a:chOff x="0" y="0"/>
            <a:chExt cx="5542935" cy="6434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34793" y="389502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Forecast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27951" y="6318018"/>
            <a:ext cx="5202896" cy="734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36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BMI calculation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B6CF2C-6E09-43BB-A503-CA522ED78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0066" y="2820090"/>
            <a:ext cx="8801168" cy="55238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35FC6F-B8E3-4C7A-AE06-DE4FA032C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93" y="2680908"/>
            <a:ext cx="5989213" cy="35919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12970BD-7D52-4769-AA37-F4028ADC1FBB}"/>
              </a:ext>
            </a:extLst>
          </p:cNvPr>
          <p:cNvSpPr txBox="1"/>
          <p:nvPr/>
        </p:nvSpPr>
        <p:spPr>
          <a:xfrm>
            <a:off x="822196" y="7353300"/>
            <a:ext cx="6414406" cy="355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11"/>
              </a:lnSpc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https://tamanhhospital.vn/cong-cu/tinh-bmi-online/</a:t>
            </a:r>
          </a:p>
        </p:txBody>
      </p:sp>
    </p:spTree>
    <p:extLst>
      <p:ext uri="{BB962C8B-B14F-4D97-AF65-F5344CB8AC3E}">
        <p14:creationId xmlns:p14="http://schemas.microsoft.com/office/powerpoint/2010/main" val="2111309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63516" y="4764637"/>
            <a:ext cx="7197591" cy="851477"/>
            <a:chOff x="0" y="0"/>
            <a:chExt cx="1895662" cy="2242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01. Introduction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11299" y="1219550"/>
            <a:ext cx="11263606" cy="2288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06"/>
              </a:lnSpc>
            </a:pPr>
            <a:r>
              <a:rPr lang="en-US" sz="13361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TABLE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11390" y="3096912"/>
            <a:ext cx="6863424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spc="236">
                <a:solidFill>
                  <a:srgbClr val="231076"/>
                </a:solidFill>
                <a:latin typeface="Questrial"/>
                <a:ea typeface="Questrial"/>
                <a:cs typeface="Questrial"/>
                <a:sym typeface="Questrial"/>
              </a:rPr>
              <a:t>of contents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863516" y="5778039"/>
            <a:ext cx="7197591" cy="918162"/>
            <a:chOff x="0" y="0"/>
            <a:chExt cx="1895662" cy="2418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95662" cy="241820"/>
            </a:xfrm>
            <a:custGeom>
              <a:avLst/>
              <a:gdLst/>
              <a:ahLst/>
              <a:cxnLst/>
              <a:rect l="l" t="t" r="r" b="b"/>
              <a:pathLst>
                <a:path w="1895662" h="241820">
                  <a:moveTo>
                    <a:pt x="0" y="0"/>
                  </a:moveTo>
                  <a:lnTo>
                    <a:pt x="1895662" y="0"/>
                  </a:lnTo>
                  <a:lnTo>
                    <a:pt x="1895662" y="241820"/>
                  </a:lnTo>
                  <a:lnTo>
                    <a:pt x="0" y="241820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895662" cy="289445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 dirty="0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02. Objectives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863516" y="6854533"/>
            <a:ext cx="7197591" cy="851476"/>
            <a:chOff x="0" y="0"/>
            <a:chExt cx="1895662" cy="224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03. Hypothesis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226893" y="4746424"/>
            <a:ext cx="7197591" cy="869690"/>
            <a:chOff x="0" y="0"/>
            <a:chExt cx="1895662" cy="22905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95662" cy="229054"/>
            </a:xfrm>
            <a:custGeom>
              <a:avLst/>
              <a:gdLst/>
              <a:ahLst/>
              <a:cxnLst/>
              <a:rect l="l" t="t" r="r" b="b"/>
              <a:pathLst>
                <a:path w="1895662" h="229054">
                  <a:moveTo>
                    <a:pt x="0" y="0"/>
                  </a:moveTo>
                  <a:lnTo>
                    <a:pt x="1895662" y="0"/>
                  </a:lnTo>
                  <a:lnTo>
                    <a:pt x="1895662" y="229054"/>
                  </a:lnTo>
                  <a:lnTo>
                    <a:pt x="0" y="22905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895662" cy="276679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05. Methodology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226893" y="5778039"/>
            <a:ext cx="7197591" cy="918162"/>
            <a:chOff x="0" y="0"/>
            <a:chExt cx="1895662" cy="24182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95662" cy="241820"/>
            </a:xfrm>
            <a:custGeom>
              <a:avLst/>
              <a:gdLst/>
              <a:ahLst/>
              <a:cxnLst/>
              <a:rect l="l" t="t" r="r" b="b"/>
              <a:pathLst>
                <a:path w="1895662" h="241820">
                  <a:moveTo>
                    <a:pt x="0" y="0"/>
                  </a:moveTo>
                  <a:lnTo>
                    <a:pt x="1895662" y="0"/>
                  </a:lnTo>
                  <a:lnTo>
                    <a:pt x="1895662" y="241820"/>
                  </a:lnTo>
                  <a:lnTo>
                    <a:pt x="0" y="241820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895662" cy="289445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06. Objectives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26893" y="6858126"/>
            <a:ext cx="7197591" cy="851477"/>
            <a:chOff x="0" y="0"/>
            <a:chExt cx="1895662" cy="22425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07. Analysis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863516" y="7864342"/>
            <a:ext cx="7197591" cy="851476"/>
            <a:chOff x="0" y="0"/>
            <a:chExt cx="1895662" cy="22425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04. Goals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226893" y="7864341"/>
            <a:ext cx="7197591" cy="851477"/>
            <a:chOff x="0" y="0"/>
            <a:chExt cx="1895662" cy="22425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08. Contact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82374" y="3913245"/>
            <a:ext cx="1999974" cy="1999966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9877" t="-16438" r="-6249" b="-1241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378915" y="951555"/>
            <a:ext cx="21045830" cy="2443182"/>
            <a:chOff x="0" y="0"/>
            <a:chExt cx="5542935" cy="6434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40887" y="1318691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Summarize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819931" y="3957423"/>
            <a:ext cx="1999974" cy="1999966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8325" t="-5529" b="-12858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-154646" y="6011351"/>
            <a:ext cx="5202896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EDA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2374" y="6857591"/>
            <a:ext cx="4354970" cy="1894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Old, Diabetes and Obese are the most proportion of stroke patients</a:t>
            </a:r>
          </a:p>
          <a:p>
            <a:pPr marL="457200" indent="-457200" algn="l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More older, more gain glucose and fat more lead to stroke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05400" y="6011351"/>
            <a:ext cx="5174632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Database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6400" y="6857591"/>
            <a:ext cx="5350052" cy="2664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Databe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have the accuracy nearly 93% however the database is not balance =&gt; Apply SMOTE or cost-sensitive learning</a:t>
            </a:r>
          </a:p>
          <a:p>
            <a:pPr marL="342900" indent="-342900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Consider adding time-series data (longitudinal health monitoring) for improved accuracy</a:t>
            </a:r>
          </a:p>
        </p:txBody>
      </p:sp>
      <p:grpSp>
        <p:nvGrpSpPr>
          <p:cNvPr id="19" name="Group 8">
            <a:extLst>
              <a:ext uri="{FF2B5EF4-FFF2-40B4-BE49-F238E27FC236}">
                <a16:creationId xmlns:a16="http://schemas.microsoft.com/office/drawing/2014/main" id="{D0AE0252-0930-4863-BFF7-95C698FD6E3C}"/>
              </a:ext>
            </a:extLst>
          </p:cNvPr>
          <p:cNvGrpSpPr>
            <a:grpSpLocks noChangeAspect="1"/>
          </p:cNvGrpSpPr>
          <p:nvPr/>
        </p:nvGrpSpPr>
        <p:grpSpPr>
          <a:xfrm>
            <a:off x="11972019" y="4011385"/>
            <a:ext cx="1999974" cy="1999966"/>
            <a:chOff x="0" y="0"/>
            <a:chExt cx="6350000" cy="6349975"/>
          </a:xfrm>
        </p:grpSpPr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963116A-C256-4D51-8B30-A42CB8090119}"/>
                </a:ext>
              </a:extLst>
            </p:cNvPr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8325" t="-5529" b="-12858"/>
              </a:stretch>
            </a:blipFill>
          </p:spPr>
        </p:sp>
      </p:grpSp>
      <p:sp>
        <p:nvSpPr>
          <p:cNvPr id="21" name="TextBox 14">
            <a:extLst>
              <a:ext uri="{FF2B5EF4-FFF2-40B4-BE49-F238E27FC236}">
                <a16:creationId xmlns:a16="http://schemas.microsoft.com/office/drawing/2014/main" id="{49CEAEE4-9408-40ED-9331-8F0B209BB3D1}"/>
              </a:ext>
            </a:extLst>
          </p:cNvPr>
          <p:cNvSpPr txBox="1"/>
          <p:nvPr/>
        </p:nvSpPr>
        <p:spPr>
          <a:xfrm>
            <a:off x="11257488" y="6065313"/>
            <a:ext cx="5174632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Purpose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FD89085B-0C24-4082-A42F-EEEC3699628B}"/>
              </a:ext>
            </a:extLst>
          </p:cNvPr>
          <p:cNvSpPr txBox="1"/>
          <p:nvPr/>
        </p:nvSpPr>
        <p:spPr>
          <a:xfrm>
            <a:off x="11851036" y="6911553"/>
            <a:ext cx="4241913" cy="151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11"/>
              </a:lnSpc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Help doctor can predict somebody can be stroke or not base on age,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glucose_level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heart disease and hypertension.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10260" y="2273168"/>
            <a:ext cx="10043297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1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Introduction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416919" y="-405084"/>
            <a:ext cx="8983556" cy="11475333"/>
            <a:chOff x="0" y="0"/>
            <a:chExt cx="816575" cy="10430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6575" cy="1043069"/>
            </a:xfrm>
            <a:custGeom>
              <a:avLst/>
              <a:gdLst/>
              <a:ahLst/>
              <a:cxnLst/>
              <a:rect l="l" t="t" r="r" b="b"/>
              <a:pathLst>
                <a:path w="816575" h="1043069">
                  <a:moveTo>
                    <a:pt x="0" y="0"/>
                  </a:moveTo>
                  <a:lnTo>
                    <a:pt x="816575" y="0"/>
                  </a:lnTo>
                  <a:lnTo>
                    <a:pt x="816575" y="1043069"/>
                  </a:lnTo>
                  <a:lnTo>
                    <a:pt x="0" y="1043069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816575" cy="1052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5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072124">
            <a:off x="11343040" y="744938"/>
            <a:ext cx="4703894" cy="3437461"/>
          </a:xfrm>
          <a:custGeom>
            <a:avLst/>
            <a:gdLst/>
            <a:ahLst/>
            <a:cxnLst/>
            <a:rect l="l" t="t" r="r" b="b"/>
            <a:pathLst>
              <a:path w="4703894" h="3437461">
                <a:moveTo>
                  <a:pt x="0" y="0"/>
                </a:moveTo>
                <a:lnTo>
                  <a:pt x="4703895" y="0"/>
                </a:lnTo>
                <a:lnTo>
                  <a:pt x="4703895" y="3437461"/>
                </a:lnTo>
                <a:lnTo>
                  <a:pt x="0" y="34374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440986" y="4466626"/>
            <a:ext cx="9294127" cy="8861842"/>
          </a:xfrm>
          <a:custGeom>
            <a:avLst/>
            <a:gdLst/>
            <a:ahLst/>
            <a:cxnLst/>
            <a:rect l="l" t="t" r="r" b="b"/>
            <a:pathLst>
              <a:path w="9294127" h="8861842">
                <a:moveTo>
                  <a:pt x="0" y="0"/>
                </a:moveTo>
                <a:lnTo>
                  <a:pt x="9294127" y="0"/>
                </a:lnTo>
                <a:lnTo>
                  <a:pt x="9294127" y="8861842"/>
                </a:lnTo>
                <a:lnTo>
                  <a:pt x="0" y="8861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10260" y="4152301"/>
            <a:ext cx="8765279" cy="3418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Stroke, or cerebrovascular accident, is a major global health problem and one of the leading causes of death and long-term disability. </a:t>
            </a:r>
          </a:p>
          <a:p>
            <a:pPr marL="457200" indent="-45720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Key risk </a:t>
            </a: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factors include </a:t>
            </a:r>
            <a:r>
              <a:rPr lang="en-US" sz="3200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hypertension, heart disease, diabetes, smoking, and obesity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369237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18308" y="765010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Database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01D6BB-A546-4859-8060-FD4FA6B53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2418"/>
            <a:ext cx="11049000" cy="74400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6ABB19-9DEE-4B6C-9AAD-9D55F12976A9}"/>
              </a:ext>
            </a:extLst>
          </p:cNvPr>
          <p:cNvSpPr txBox="1"/>
          <p:nvPr/>
        </p:nvSpPr>
        <p:spPr>
          <a:xfrm>
            <a:off x="12115800" y="3848100"/>
            <a:ext cx="5029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Id: unique identifier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Gender: "Male", "Female" or "Other"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Age: age of the patient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Hypertension: 0 if the patient doesn't have hypertension, 1 if the patient has hypertension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Heart_disease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0 if the patient doesn't have any heart diseases, 1 if the patient has a heart disease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Ever_married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"No" or "Yes"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Work_type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"children",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Govt_jov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",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Never_worked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", "Private" or "Self-employed"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Residence_type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"Rural" or "Urban"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Avg_glucose_level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average glucose level in blood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body mass index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Smoking_status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"formerly smoked", "never smoked", "smokes" or "Unknown"*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Stroke: 1 if the patient had a stroke or 0 if not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369237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18308" y="765010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Database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ABB19-9DEE-4B6C-9AAD-9D55F12976A9}"/>
              </a:ext>
            </a:extLst>
          </p:cNvPr>
          <p:cNvSpPr txBox="1"/>
          <p:nvPr/>
        </p:nvSpPr>
        <p:spPr>
          <a:xfrm>
            <a:off x="10972800" y="4914900"/>
            <a:ext cx="6934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There are 5110 entries and contains 11 columns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In database, there are some problems need to solve: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Column to eliminate: Id,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ever_married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work_type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have 201 null value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age factor, the min value is 0.08. this is very abnormal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C9B12E-EC90-42B7-BE22-E20BB4E73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2419"/>
            <a:ext cx="10439400" cy="74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04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287992" y="6493835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Drop duplicates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72407" y="7324906"/>
            <a:ext cx="8581043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no duplicates values in the database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48200" y="4683067"/>
            <a:ext cx="850525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value is the value represent for the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values and make the database more accuracy and remain database size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87992" y="3851219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Replace null values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76465" y="1774945"/>
            <a:ext cx="8782835" cy="131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ETL database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531498" y="3122542"/>
            <a:ext cx="12149584" cy="182510"/>
            <a:chOff x="0" y="0"/>
            <a:chExt cx="3199890" cy="480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D5E702D5-B8AA-4036-BA98-CAEB203FD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531498" cy="10287000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B93385A2-47F1-457C-BF02-0E590E2DE63F}"/>
              </a:ext>
            </a:extLst>
          </p:cNvPr>
          <p:cNvSpPr txBox="1"/>
          <p:nvPr/>
        </p:nvSpPr>
        <p:spPr>
          <a:xfrm>
            <a:off x="8287992" y="7975667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Drop unnecessary columns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305331FC-E228-423A-9037-F9AFD497DF74}"/>
              </a:ext>
            </a:extLst>
          </p:cNvPr>
          <p:cNvSpPr txBox="1"/>
          <p:nvPr/>
        </p:nvSpPr>
        <p:spPr>
          <a:xfrm>
            <a:off x="8448200" y="9015637"/>
            <a:ext cx="8581043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3 columns have been eliminated: id,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work_type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and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ever_married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448200" y="4683067"/>
            <a:ext cx="850525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lower bound for BMI: 10.3</a:t>
            </a:r>
          </a:p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upper bound for BMI: 46.3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87992" y="3851219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IQR for BMI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76465" y="1774945"/>
            <a:ext cx="8782835" cy="131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ETL database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531498" y="3122542"/>
            <a:ext cx="12149584" cy="182510"/>
            <a:chOff x="0" y="0"/>
            <a:chExt cx="3199890" cy="480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1437352-359D-427A-BBEE-0E325FA06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31498" cy="10287000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051FB53D-3988-4DBB-B206-96DB4DC4C4CB}"/>
              </a:ext>
            </a:extLst>
          </p:cNvPr>
          <p:cNvSpPr txBox="1"/>
          <p:nvPr/>
        </p:nvSpPr>
        <p:spPr>
          <a:xfrm>
            <a:off x="8287992" y="6047744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IQR for </a:t>
            </a:r>
            <a:r>
              <a:rPr lang="en-US" sz="3700" b="1" dirty="0" err="1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Avg_glucose_level</a:t>
            </a:r>
            <a:endParaRPr lang="en-US" sz="3700" b="1" dirty="0">
              <a:solidFill>
                <a:srgbClr val="0E0340"/>
              </a:solidFill>
              <a:latin typeface="TT Chocolates Bold"/>
              <a:ea typeface="TT Chocolates Bold"/>
              <a:cs typeface="TT Chocolates Bold"/>
              <a:sym typeface="TT Chocolates Bold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50F18BF3-3BD6-45AF-8694-CD01EE4B2DA4}"/>
              </a:ext>
            </a:extLst>
          </p:cNvPr>
          <p:cNvSpPr txBox="1"/>
          <p:nvPr/>
        </p:nvSpPr>
        <p:spPr>
          <a:xfrm>
            <a:off x="8476465" y="6981949"/>
            <a:ext cx="850525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lower bound for Glucose: 21.98</a:t>
            </a:r>
          </a:p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upper bound for BMI: 169.36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E42918-DAE0-4A3C-B5DD-549EA74C53A3}"/>
              </a:ext>
            </a:extLst>
          </p:cNvPr>
          <p:cNvSpPr/>
          <p:nvPr/>
        </p:nvSpPr>
        <p:spPr>
          <a:xfrm>
            <a:off x="8534400" y="8276398"/>
            <a:ext cx="9601200" cy="189630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not eliminate the value outside the IQR because the outliers values are the actual values and have the meaning in the database</a:t>
            </a:r>
          </a:p>
        </p:txBody>
      </p:sp>
    </p:spTree>
    <p:extLst>
      <p:ext uri="{BB962C8B-B14F-4D97-AF65-F5344CB8AC3E}">
        <p14:creationId xmlns:p14="http://schemas.microsoft.com/office/powerpoint/2010/main" val="3438133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8915" y="951555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34794" y="1179624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Group database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47872" y="5102530"/>
            <a:ext cx="3031253" cy="843343"/>
            <a:chOff x="0" y="0"/>
            <a:chExt cx="812800" cy="2261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Age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346718" y="6194530"/>
            <a:ext cx="3031253" cy="843343"/>
            <a:chOff x="0" y="0"/>
            <a:chExt cx="812800" cy="2261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BMI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470675" y="5143500"/>
            <a:ext cx="3031253" cy="843343"/>
            <a:chOff x="0" y="0"/>
            <a:chExt cx="812800" cy="2261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Glucose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691056" y="6194530"/>
            <a:ext cx="3031253" cy="843343"/>
            <a:chOff x="0" y="0"/>
            <a:chExt cx="812800" cy="22613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Smoke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928206" y="4853873"/>
            <a:ext cx="3031253" cy="1146689"/>
            <a:chOff x="0" y="0"/>
            <a:chExt cx="812800" cy="2261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Heart disease</a:t>
              </a:r>
            </a:p>
            <a:p>
              <a:pPr algn="ctr">
                <a:lnSpc>
                  <a:spcPts val="448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Hypertension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876618" y="3704346"/>
            <a:ext cx="3470100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01976" y="3734971"/>
            <a:ext cx="3411491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Glucose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72001" y="3748690"/>
            <a:ext cx="4914582" cy="3497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Hypertension and heart disease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998441" y="7253985"/>
            <a:ext cx="3516180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BMI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342779" y="7253985"/>
            <a:ext cx="4278244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Smoking group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47872" y="4120499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Young: 0 – 16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Teenagers: 17 – 24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Adult: 25 – 64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Old: 64+ years old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514621" y="4120499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Underweight: 0 – 70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Normal: 70 – 100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Overweight: 100 – 126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Obese: &gt; 126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881370" y="4120499"/>
            <a:ext cx="3095844" cy="67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 algn="l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1: Having heart disease and hypertension</a:t>
            </a:r>
          </a:p>
          <a:p>
            <a:pPr marL="285750" lvl="0" indent="-285750" algn="l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0: Doesn’t have.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346718" y="7641564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Underweight: 0 – 18.5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Normal: 18.5 – 21.9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Overweight: 21.9 – 29.9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Obese: &gt; 29.9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713467" y="7641564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Smoking: Smoked and formerly smoked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 err="1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Non_smoke</a:t>
            </a: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: Never smoking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Unknown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" y="0"/>
            <a:ext cx="2362200" cy="15331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09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3115704F-13BC-42D6-9A51-C9EED2FC0D79}"/>
              </a:ext>
            </a:extLst>
          </p:cNvPr>
          <p:cNvSpPr txBox="1"/>
          <p:nvPr/>
        </p:nvSpPr>
        <p:spPr>
          <a:xfrm>
            <a:off x="14782800" y="3619500"/>
            <a:ext cx="3276600" cy="3380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 is highest group have stroke male patent 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 usually appear in adult and old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 make up 64.85% In stroke patents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BEF14-66CE-41D2-8524-40DB0A22E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66900"/>
            <a:ext cx="13941993" cy="787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72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956</Words>
  <Application>Microsoft Office PowerPoint</Application>
  <PresentationFormat>Custom</PresentationFormat>
  <Paragraphs>125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Questrial</vt:lpstr>
      <vt:lpstr>TT Chocolates Bold</vt:lpstr>
      <vt:lpstr>Anton</vt:lpstr>
      <vt:lpstr>Wingdings</vt:lpstr>
      <vt:lpstr>TT Chocolates Ultra-Bold</vt:lpstr>
      <vt:lpstr>Calibri</vt:lpstr>
      <vt:lpstr>TT Chocolates Bold Italics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Professional Science Project Presentation</dc:title>
  <cp:lastModifiedBy>Admin</cp:lastModifiedBy>
  <cp:revision>35</cp:revision>
  <dcterms:created xsi:type="dcterms:W3CDTF">2006-08-16T00:00:00Z</dcterms:created>
  <dcterms:modified xsi:type="dcterms:W3CDTF">2025-10-06T13:51:16Z</dcterms:modified>
  <dc:identifier>DAG0jJC618c</dc:identifier>
</cp:coreProperties>
</file>

<file path=docProps/thumbnail.jpeg>
</file>